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46" r:id="rId2"/>
    <p:sldId id="293" r:id="rId3"/>
    <p:sldId id="307" r:id="rId4"/>
    <p:sldId id="335" r:id="rId5"/>
    <p:sldId id="347" r:id="rId6"/>
    <p:sldId id="348" r:id="rId7"/>
    <p:sldId id="349" r:id="rId8"/>
    <p:sldId id="350" r:id="rId9"/>
    <p:sldId id="351" r:id="rId10"/>
    <p:sldId id="331" r:id="rId11"/>
    <p:sldId id="352" r:id="rId12"/>
    <p:sldId id="356" r:id="rId13"/>
    <p:sldId id="357" r:id="rId14"/>
    <p:sldId id="359" r:id="rId15"/>
    <p:sldId id="360" r:id="rId16"/>
    <p:sldId id="317" r:id="rId17"/>
    <p:sldId id="303" r:id="rId18"/>
    <p:sldId id="341" r:id="rId19"/>
  </p:sldIdLst>
  <p:sldSz cx="9144000" cy="5143500" type="screen16x9"/>
  <p:notesSz cx="6858000" cy="9144000"/>
  <p:embeddedFontLst>
    <p:embeddedFont>
      <p:font typeface="맑은 고딕" pitchFamily="50" charset="-127"/>
      <p:regular r:id="rId22"/>
      <p:bold r:id="rId23"/>
    </p:embeddedFont>
    <p:embeddedFont>
      <p:font typeface="한수원 한돋움" charset="-127"/>
      <p:bold r:id="rId24"/>
    </p:embeddedFont>
    <p:embeddedFont>
      <p:font typeface="한수원 한돋움 Bold" charset="-127"/>
      <p:bold r:id="rId25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77959E"/>
    <a:srgbClr val="DAE3E5"/>
    <a:srgbClr val="11A7E0"/>
    <a:srgbClr val="62A845"/>
    <a:srgbClr val="FAFAFA"/>
    <a:srgbClr val="F0F0F0"/>
    <a:srgbClr val="9C5ED6"/>
    <a:srgbClr val="D65EC4"/>
    <a:srgbClr val="5E9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94" autoAdjust="0"/>
  </p:normalViewPr>
  <p:slideViewPr>
    <p:cSldViewPr>
      <p:cViewPr varScale="1">
        <p:scale>
          <a:sx n="146" d="100"/>
          <a:sy n="146" d="100"/>
        </p:scale>
        <p:origin x="-82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7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131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jhy0409/teamPrj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"/>
            <a:ext cx="5632238" cy="51385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448431" y="3514204"/>
            <a:ext cx="2517159" cy="336875"/>
            <a:chOff x="4985407" y="3294787"/>
            <a:chExt cx="2517159" cy="3368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607419D-DA91-41E9-BA14-DED2C6883059}"/>
                </a:ext>
              </a:extLst>
            </p:cNvPr>
            <p:cNvSpPr/>
            <p:nvPr/>
          </p:nvSpPr>
          <p:spPr>
            <a:xfrm>
              <a:off x="5000438" y="3294787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pPr>
                <a:tabLst>
                  <a:tab pos="715963" algn="l"/>
                </a:tabLst>
              </a:pP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Team</a:t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/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예진희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황창식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박지민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김가현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양화영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서정빈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448431" y="1201062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API + xml + mail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약국재고관리 </a:t>
              </a:r>
              <a: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프로그램</a:t>
              </a:r>
              <a:endParaRPr lang="ko-KR" altLang="en-US" sz="4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1" y="1704975"/>
            <a:ext cx="1986514" cy="15895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5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65667" y="4021143"/>
            <a:ext cx="6012668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en-US" altLang="ko-KR" dirty="0" err="1"/>
              <a:t>ListView</a:t>
            </a:r>
            <a:r>
              <a:rPr lang="ko-KR" altLang="en-US" dirty="0"/>
              <a:t>에 있는 품목 선택 시 자동으로 주문 폼에 </a:t>
            </a:r>
            <a:r>
              <a:rPr lang="ko-KR" altLang="en-US" dirty="0" smtClean="0"/>
              <a:t>입력됨</a:t>
            </a:r>
            <a:endParaRPr lang="en-US" altLang="ko-KR" dirty="0"/>
          </a:p>
          <a:p>
            <a:r>
              <a:rPr lang="ko-KR" altLang="en-US" dirty="0" smtClean="0"/>
              <a:t>약품명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</a:t>
            </a:r>
            <a:r>
              <a:rPr lang="ko-KR" altLang="en-US" dirty="0"/>
              <a:t>수량을 </a:t>
            </a:r>
            <a:r>
              <a:rPr lang="ko-KR" altLang="en-US" dirty="0" smtClean="0"/>
              <a:t>입력 후 </a:t>
            </a:r>
            <a:r>
              <a:rPr lang="en-US" altLang="ko-KR" dirty="0"/>
              <a:t>‘</a:t>
            </a:r>
            <a:r>
              <a:rPr lang="ko-KR" altLang="en-US" dirty="0"/>
              <a:t>담기</a:t>
            </a:r>
            <a:r>
              <a:rPr lang="en-US" altLang="ko-KR" dirty="0"/>
              <a:t>’</a:t>
            </a:r>
            <a:r>
              <a:rPr lang="ko-KR" altLang="en-US" dirty="0"/>
              <a:t>를 누르면 </a:t>
            </a:r>
            <a:r>
              <a:rPr lang="en-US" altLang="ko-KR" dirty="0" err="1"/>
              <a:t>DataManager</a:t>
            </a:r>
            <a:r>
              <a:rPr lang="ko-KR" altLang="en-US" dirty="0"/>
              <a:t>에 있는 </a:t>
            </a:r>
            <a:r>
              <a:rPr lang="en-US" altLang="ko-KR" dirty="0"/>
              <a:t>drugs</a:t>
            </a:r>
            <a:r>
              <a:rPr lang="ko-KR" altLang="en-US" dirty="0"/>
              <a:t>에 있는 원본 데이터와 입력된 약품 이름을 대조하여 주문 폼에 있는 </a:t>
            </a:r>
            <a:r>
              <a:rPr lang="en-US" altLang="ko-KR" dirty="0"/>
              <a:t>orders List</a:t>
            </a:r>
            <a:r>
              <a:rPr lang="ko-KR" altLang="en-US" dirty="0"/>
              <a:t>에 </a:t>
            </a:r>
            <a:r>
              <a:rPr lang="ko-KR" altLang="en-US" dirty="0" smtClean="0"/>
              <a:t>추가함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회사 </a:t>
            </a:r>
            <a:r>
              <a:rPr lang="ko-KR" altLang="en-US" dirty="0"/>
              <a:t>정보도 동일하게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33425" y="1403872"/>
            <a:ext cx="7677150" cy="2444558"/>
            <a:chOff x="971600" y="1275606"/>
            <a:chExt cx="7406863" cy="2358494"/>
          </a:xfrm>
        </p:grpSpPr>
        <p:grpSp>
          <p:nvGrpSpPr>
            <p:cNvPr id="16" name="그룹 15"/>
            <p:cNvGrpSpPr/>
            <p:nvPr/>
          </p:nvGrpSpPr>
          <p:grpSpPr>
            <a:xfrm>
              <a:off x="971600" y="1275606"/>
              <a:ext cx="3143620" cy="2358494"/>
              <a:chOff x="395536" y="1131590"/>
              <a:chExt cx="2783580" cy="20883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131590"/>
                <a:ext cx="2783580" cy="208837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2176463" y="1243013"/>
                <a:ext cx="962026" cy="26908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rcRect r="575"/>
              <a:stretch/>
            </p:blipFill>
            <p:spPr>
              <a:xfrm>
                <a:off x="1041942" y="1910115"/>
                <a:ext cx="1482183" cy="531324"/>
              </a:xfrm>
              <a:prstGeom prst="rect">
                <a:avLst/>
              </a:prstGeom>
              <a:effectLst>
                <a:outerShdw blurRad="63500" dist="12700" dir="5400000" algn="t" rotWithShape="0">
                  <a:prstClr val="black">
                    <a:alpha val="29000"/>
                  </a:prstClr>
                </a:outerShdw>
              </a:effectLst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1301" y="1280682"/>
              <a:ext cx="4017162" cy="235341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4069339" y="1558305"/>
              <a:ext cx="291962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6896" y="3939902"/>
            <a:ext cx="5270209" cy="80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사용자가 입력한 정보가 </a:t>
            </a:r>
            <a:r>
              <a:rPr lang="en-US" altLang="ko-KR" dirty="0"/>
              <a:t>Form Load</a:t>
            </a:r>
            <a:r>
              <a:rPr lang="ko-KR" altLang="en-US" dirty="0"/>
              <a:t>시 불러지고</a:t>
            </a:r>
            <a:r>
              <a:rPr lang="en-US" altLang="ko-KR" dirty="0"/>
              <a:t>, </a:t>
            </a:r>
            <a:r>
              <a:rPr lang="en-US" altLang="ko-KR" dirty="0" err="1"/>
              <a:t>GridView</a:t>
            </a:r>
            <a:r>
              <a:rPr lang="ko-KR" altLang="en-US" dirty="0"/>
              <a:t>에 </a:t>
            </a:r>
            <a:r>
              <a:rPr lang="ko-KR" altLang="en-US" dirty="0" smtClean="0"/>
              <a:t>출력됨</a:t>
            </a:r>
            <a:endParaRPr lang="en-US" altLang="ko-KR" dirty="0"/>
          </a:p>
          <a:p>
            <a:r>
              <a:rPr lang="ko-KR" altLang="en-US" dirty="0" err="1" smtClean="0"/>
              <a:t>수정전</a:t>
            </a:r>
            <a:r>
              <a:rPr lang="ko-KR" altLang="en-US" dirty="0" smtClean="0"/>
              <a:t> </a:t>
            </a:r>
            <a:r>
              <a:rPr lang="ko-KR" altLang="en-US" dirty="0"/>
              <a:t>있던 데이터를 </a:t>
            </a:r>
            <a:r>
              <a:rPr lang="ko-KR" altLang="en-US" dirty="0" smtClean="0"/>
              <a:t>초기화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</a:t>
            </a:r>
            <a:r>
              <a:rPr lang="ko-KR" altLang="en-US" dirty="0"/>
              <a:t>된 입력 값을 재</a:t>
            </a:r>
            <a:r>
              <a:rPr lang="ko-KR" altLang="en-US" dirty="0" smtClean="0"/>
              <a:t>설정 한 뒤 </a:t>
            </a:r>
            <a:r>
              <a:rPr lang="en-US" altLang="ko-KR" dirty="0" err="1"/>
              <a:t>GridView</a:t>
            </a:r>
            <a:r>
              <a:rPr lang="ko-KR" altLang="en-US" dirty="0"/>
              <a:t>에 </a:t>
            </a:r>
            <a:r>
              <a:rPr lang="ko-KR" altLang="en-US" dirty="0" smtClean="0"/>
              <a:t>출력함</a:t>
            </a:r>
            <a:endParaRPr lang="en-US" altLang="ko-KR" dirty="0"/>
          </a:p>
          <a:p>
            <a:r>
              <a:rPr lang="ko-KR" altLang="en-US" dirty="0"/>
              <a:t>주문 시 입력한 수량과 원래 있던 재고를 합</a:t>
            </a:r>
            <a:r>
              <a:rPr lang="ko-KR" altLang="en-US" dirty="0" smtClean="0"/>
              <a:t>하여 </a:t>
            </a:r>
            <a:r>
              <a:rPr lang="ko-KR" altLang="en-US" dirty="0"/>
              <a:t>데이터 저장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882229" y="449611"/>
            <a:ext cx="7379542" cy="3294112"/>
            <a:chOff x="882229" y="483518"/>
            <a:chExt cx="7379542" cy="329411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29" y="1545382"/>
              <a:ext cx="2972399" cy="223224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한쪽 모서리가 잘린 사각형 5"/>
            <p:cNvSpPr/>
            <p:nvPr/>
          </p:nvSpPr>
          <p:spPr>
            <a:xfrm rot="10800000" flipV="1">
              <a:off x="3725193" y="483518"/>
              <a:ext cx="1743432" cy="3289636"/>
            </a:xfrm>
            <a:custGeom>
              <a:avLst/>
              <a:gdLst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5211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27690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0 w 1728192"/>
                <a:gd name="connsiteY4" fmla="*/ 3274396 h 3274396"/>
                <a:gd name="connsiteX5" fmla="*/ 0 w 1728192"/>
                <a:gd name="connsiteY5" fmla="*/ 0 h 327439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1201425 w 1728192"/>
                <a:gd name="connsiteY4" fmla="*/ 3212182 h 3274396"/>
                <a:gd name="connsiteX5" fmla="*/ 0 w 1728192"/>
                <a:gd name="connsiteY5" fmla="*/ 3274396 h 3274396"/>
                <a:gd name="connsiteX6" fmla="*/ 0 w 1728192"/>
                <a:gd name="connsiteY6" fmla="*/ 0 h 3274396"/>
                <a:gd name="connsiteX0" fmla="*/ 0 w 1728192"/>
                <a:gd name="connsiteY0" fmla="*/ 0 h 3288382"/>
                <a:gd name="connsiteX1" fmla="*/ 1207004 w 1728192"/>
                <a:gd name="connsiteY1" fmla="*/ 0 h 3288382"/>
                <a:gd name="connsiteX2" fmla="*/ 1728192 w 1728192"/>
                <a:gd name="connsiteY2" fmla="*/ 2769088 h 3288382"/>
                <a:gd name="connsiteX3" fmla="*/ 1728192 w 1728192"/>
                <a:gd name="connsiteY3" fmla="*/ 3190576 h 3288382"/>
                <a:gd name="connsiteX4" fmla="*/ 1186185 w 1728192"/>
                <a:gd name="connsiteY4" fmla="*/ 3288382 h 3288382"/>
                <a:gd name="connsiteX5" fmla="*/ 0 w 1728192"/>
                <a:gd name="connsiteY5" fmla="*/ 3274396 h 3288382"/>
                <a:gd name="connsiteX6" fmla="*/ 0 w 1728192"/>
                <a:gd name="connsiteY6" fmla="*/ 0 h 3288382"/>
                <a:gd name="connsiteX0" fmla="*/ 15240 w 1743432"/>
                <a:gd name="connsiteY0" fmla="*/ 0 h 3289636"/>
                <a:gd name="connsiteX1" fmla="*/ 1222244 w 1743432"/>
                <a:gd name="connsiteY1" fmla="*/ 0 h 3289636"/>
                <a:gd name="connsiteX2" fmla="*/ 1743432 w 1743432"/>
                <a:gd name="connsiteY2" fmla="*/ 2769088 h 3289636"/>
                <a:gd name="connsiteX3" fmla="*/ 1743432 w 1743432"/>
                <a:gd name="connsiteY3" fmla="*/ 3190576 h 3289636"/>
                <a:gd name="connsiteX4" fmla="*/ 1201425 w 1743432"/>
                <a:gd name="connsiteY4" fmla="*/ 3288382 h 3289636"/>
                <a:gd name="connsiteX5" fmla="*/ 0 w 1743432"/>
                <a:gd name="connsiteY5" fmla="*/ 3289636 h 3289636"/>
                <a:gd name="connsiteX6" fmla="*/ 15240 w 1743432"/>
                <a:gd name="connsiteY6" fmla="*/ 0 h 32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3432" h="3289636">
                  <a:moveTo>
                    <a:pt x="15240" y="0"/>
                  </a:moveTo>
                  <a:lnTo>
                    <a:pt x="1222244" y="0"/>
                  </a:lnTo>
                  <a:lnTo>
                    <a:pt x="1743432" y="2769088"/>
                  </a:lnTo>
                  <a:lnTo>
                    <a:pt x="1743432" y="3190576"/>
                  </a:lnTo>
                  <a:lnTo>
                    <a:pt x="1201425" y="3288382"/>
                  </a:lnTo>
                  <a:lnTo>
                    <a:pt x="0" y="3289636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4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605" y="483518"/>
              <a:ext cx="3995166" cy="329411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1026245" y="3239667"/>
            <a:ext cx="2698948" cy="4005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161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254" y="1975451"/>
            <a:ext cx="2294530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약 주문마다 제조사가 각기 다를 수 있으므로</a:t>
            </a:r>
            <a:r>
              <a:rPr lang="en-US" altLang="ko-KR" dirty="0"/>
              <a:t>, </a:t>
            </a:r>
            <a:r>
              <a:rPr lang="ko-KR" altLang="en-US" dirty="0"/>
              <a:t>발주 메일을 개별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전송하기 </a:t>
            </a:r>
            <a:r>
              <a:rPr lang="ko-KR" altLang="en-US" dirty="0"/>
              <a:t>위해 </a:t>
            </a:r>
            <a:r>
              <a:rPr lang="en-US" altLang="ko-KR" dirty="0" err="1"/>
              <a:t>foreach</a:t>
            </a:r>
            <a:r>
              <a:rPr lang="ko-KR" altLang="en-US" dirty="0"/>
              <a:t>문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/>
              <a:t>form</a:t>
            </a:r>
            <a:r>
              <a:rPr lang="ko-KR" altLang="en-US" dirty="0"/>
              <a:t>의 </a:t>
            </a:r>
            <a:r>
              <a:rPr lang="en-US" altLang="ko-KR" dirty="0" err="1"/>
              <a:t>TextBox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)</a:t>
            </a:r>
            <a:r>
              <a:rPr lang="ko-KR" altLang="en-US" dirty="0"/>
              <a:t>을 기반하여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개별주문으로 </a:t>
            </a:r>
            <a:r>
              <a:rPr lang="ko-KR" altLang="en-US" dirty="0"/>
              <a:t>실제 메일 송부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2835221" y="590367"/>
            <a:ext cx="5952290" cy="3980756"/>
            <a:chOff x="3412237" y="1227904"/>
            <a:chExt cx="5339960" cy="3571244"/>
          </a:xfrm>
        </p:grpSpPr>
        <p:sp>
          <p:nvSpPr>
            <p:cNvPr id="11" name="한쪽 모서리가 잘린 사각형 5"/>
            <p:cNvSpPr/>
            <p:nvPr/>
          </p:nvSpPr>
          <p:spPr>
            <a:xfrm rot="10800000" flipV="1">
              <a:off x="5344443" y="1227904"/>
              <a:ext cx="1514832" cy="3571244"/>
            </a:xfrm>
            <a:custGeom>
              <a:avLst/>
              <a:gdLst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5211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27690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0 w 1728192"/>
                <a:gd name="connsiteY4" fmla="*/ 3274396 h 3274396"/>
                <a:gd name="connsiteX5" fmla="*/ 0 w 1728192"/>
                <a:gd name="connsiteY5" fmla="*/ 0 h 327439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1201425 w 1728192"/>
                <a:gd name="connsiteY4" fmla="*/ 3212182 h 3274396"/>
                <a:gd name="connsiteX5" fmla="*/ 0 w 1728192"/>
                <a:gd name="connsiteY5" fmla="*/ 3274396 h 3274396"/>
                <a:gd name="connsiteX6" fmla="*/ 0 w 1728192"/>
                <a:gd name="connsiteY6" fmla="*/ 0 h 3274396"/>
                <a:gd name="connsiteX0" fmla="*/ 0 w 1728192"/>
                <a:gd name="connsiteY0" fmla="*/ 0 h 3288382"/>
                <a:gd name="connsiteX1" fmla="*/ 1207004 w 1728192"/>
                <a:gd name="connsiteY1" fmla="*/ 0 h 3288382"/>
                <a:gd name="connsiteX2" fmla="*/ 1728192 w 1728192"/>
                <a:gd name="connsiteY2" fmla="*/ 2769088 h 3288382"/>
                <a:gd name="connsiteX3" fmla="*/ 1728192 w 1728192"/>
                <a:gd name="connsiteY3" fmla="*/ 3190576 h 3288382"/>
                <a:gd name="connsiteX4" fmla="*/ 1186185 w 1728192"/>
                <a:gd name="connsiteY4" fmla="*/ 3288382 h 3288382"/>
                <a:gd name="connsiteX5" fmla="*/ 0 w 1728192"/>
                <a:gd name="connsiteY5" fmla="*/ 3274396 h 3288382"/>
                <a:gd name="connsiteX6" fmla="*/ 0 w 1728192"/>
                <a:gd name="connsiteY6" fmla="*/ 0 h 3288382"/>
                <a:gd name="connsiteX0" fmla="*/ 15240 w 1743432"/>
                <a:gd name="connsiteY0" fmla="*/ 0 h 3289636"/>
                <a:gd name="connsiteX1" fmla="*/ 1222244 w 1743432"/>
                <a:gd name="connsiteY1" fmla="*/ 0 h 3289636"/>
                <a:gd name="connsiteX2" fmla="*/ 1743432 w 1743432"/>
                <a:gd name="connsiteY2" fmla="*/ 2769088 h 3289636"/>
                <a:gd name="connsiteX3" fmla="*/ 1743432 w 1743432"/>
                <a:gd name="connsiteY3" fmla="*/ 3190576 h 3289636"/>
                <a:gd name="connsiteX4" fmla="*/ 1201425 w 1743432"/>
                <a:gd name="connsiteY4" fmla="*/ 3288382 h 3289636"/>
                <a:gd name="connsiteX5" fmla="*/ 0 w 1743432"/>
                <a:gd name="connsiteY5" fmla="*/ 3289636 h 3289636"/>
                <a:gd name="connsiteX6" fmla="*/ 15240 w 1743432"/>
                <a:gd name="connsiteY6" fmla="*/ 0 h 3289636"/>
                <a:gd name="connsiteX0" fmla="*/ 15240 w 1743432"/>
                <a:gd name="connsiteY0" fmla="*/ 0 h 3289636"/>
                <a:gd name="connsiteX1" fmla="*/ 1222244 w 1743432"/>
                <a:gd name="connsiteY1" fmla="*/ 0 h 3289636"/>
                <a:gd name="connsiteX2" fmla="*/ 1514832 w 1743432"/>
                <a:gd name="connsiteY2" fmla="*/ 159988 h 3289636"/>
                <a:gd name="connsiteX3" fmla="*/ 1743432 w 1743432"/>
                <a:gd name="connsiteY3" fmla="*/ 3190576 h 3289636"/>
                <a:gd name="connsiteX4" fmla="*/ 1201425 w 1743432"/>
                <a:gd name="connsiteY4" fmla="*/ 3288382 h 3289636"/>
                <a:gd name="connsiteX5" fmla="*/ 0 w 1743432"/>
                <a:gd name="connsiteY5" fmla="*/ 3289636 h 3289636"/>
                <a:gd name="connsiteX6" fmla="*/ 15240 w 17434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495782 w 1514832"/>
                <a:gd name="connsiteY3" fmla="*/ 2083685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381482 w 1514832"/>
                <a:gd name="connsiteY3" fmla="*/ 2136394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495782 w 1514832"/>
                <a:gd name="connsiteY3" fmla="*/ 2118824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505307 w 1514832"/>
                <a:gd name="connsiteY3" fmla="*/ 3269640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93737"/>
                <a:gd name="connsiteX1" fmla="*/ 1222244 w 1514832"/>
                <a:gd name="connsiteY1" fmla="*/ 0 h 3293737"/>
                <a:gd name="connsiteX2" fmla="*/ 1514832 w 1514832"/>
                <a:gd name="connsiteY2" fmla="*/ 159988 h 3293737"/>
                <a:gd name="connsiteX3" fmla="*/ 1505307 w 1514832"/>
                <a:gd name="connsiteY3" fmla="*/ 3293737 h 3293737"/>
                <a:gd name="connsiteX4" fmla="*/ 1201425 w 1514832"/>
                <a:gd name="connsiteY4" fmla="*/ 3288382 h 3293737"/>
                <a:gd name="connsiteX5" fmla="*/ 0 w 1514832"/>
                <a:gd name="connsiteY5" fmla="*/ 3289636 h 3293737"/>
                <a:gd name="connsiteX6" fmla="*/ 15240 w 1514832"/>
                <a:gd name="connsiteY6" fmla="*/ 0 h 3293737"/>
                <a:gd name="connsiteX0" fmla="*/ 15240 w 1514832"/>
                <a:gd name="connsiteY0" fmla="*/ 0 h 3293737"/>
                <a:gd name="connsiteX1" fmla="*/ 1222244 w 1514832"/>
                <a:gd name="connsiteY1" fmla="*/ 0 h 3293737"/>
                <a:gd name="connsiteX2" fmla="*/ 1514832 w 1514832"/>
                <a:gd name="connsiteY2" fmla="*/ 1328624 h 3293737"/>
                <a:gd name="connsiteX3" fmla="*/ 1505307 w 1514832"/>
                <a:gd name="connsiteY3" fmla="*/ 3293737 h 3293737"/>
                <a:gd name="connsiteX4" fmla="*/ 1201425 w 1514832"/>
                <a:gd name="connsiteY4" fmla="*/ 3288382 h 3293737"/>
                <a:gd name="connsiteX5" fmla="*/ 0 w 1514832"/>
                <a:gd name="connsiteY5" fmla="*/ 3289636 h 3293737"/>
                <a:gd name="connsiteX6" fmla="*/ 15240 w 1514832"/>
                <a:gd name="connsiteY6" fmla="*/ 0 h 32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832" h="3293737">
                  <a:moveTo>
                    <a:pt x="15240" y="0"/>
                  </a:moveTo>
                  <a:lnTo>
                    <a:pt x="1222244" y="0"/>
                  </a:lnTo>
                  <a:lnTo>
                    <a:pt x="1514832" y="1328624"/>
                  </a:lnTo>
                  <a:lnTo>
                    <a:pt x="1505307" y="3293737"/>
                  </a:lnTo>
                  <a:lnTo>
                    <a:pt x="1201425" y="3288382"/>
                  </a:lnTo>
                  <a:lnTo>
                    <a:pt x="0" y="3289636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4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3412237" y="2514750"/>
              <a:ext cx="1936073" cy="2279950"/>
              <a:chOff x="3412237" y="1227904"/>
              <a:chExt cx="1936073" cy="227995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1227904"/>
                <a:ext cx="1936073" cy="2279950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3421121" y="1383281"/>
                <a:ext cx="1927189" cy="212457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853" y="1227904"/>
              <a:ext cx="3096344" cy="356679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28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65612" y="1364566"/>
            <a:ext cx="7812776" cy="3398639"/>
            <a:chOff x="323528" y="1275606"/>
            <a:chExt cx="7812776" cy="3398639"/>
          </a:xfrm>
        </p:grpSpPr>
        <p:sp>
          <p:nvSpPr>
            <p:cNvPr id="10" name="TextBox 9"/>
            <p:cNvSpPr txBox="1"/>
            <p:nvPr/>
          </p:nvSpPr>
          <p:spPr>
            <a:xfrm>
              <a:off x="323528" y="1275606"/>
              <a:ext cx="37444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ko-KR" altLang="en-US" dirty="0"/>
                <a:t>구글 </a:t>
              </a:r>
              <a:r>
                <a:rPr lang="en-US" altLang="ko-KR" dirty="0" err="1"/>
                <a:t>smtp</a:t>
              </a:r>
              <a:r>
                <a:rPr lang="ko-KR" altLang="en-US" dirty="0"/>
                <a:t>계정과 서버를 사용해서 이메일 발송 </a:t>
              </a:r>
              <a:r>
                <a:rPr lang="ko-KR" altLang="en-US" dirty="0" smtClean="0"/>
                <a:t>구현</a:t>
              </a:r>
              <a:endParaRPr lang="en-US" altLang="ko-KR" dirty="0"/>
            </a:p>
            <a:p>
              <a:r>
                <a:rPr lang="ko-KR" altLang="en-US" dirty="0"/>
                <a:t>작성한 메일 주소로 품목명을 제목으로 하여 메일 발송</a:t>
              </a:r>
              <a:endParaRPr lang="en-US" altLang="ko-KR" dirty="0"/>
            </a:p>
            <a:p>
              <a:r>
                <a:rPr lang="en-US" altLang="ko-KR" dirty="0" smtClean="0"/>
                <a:t>Credentials </a:t>
              </a:r>
              <a:r>
                <a:rPr lang="en-US" altLang="ko-KR" dirty="0"/>
                <a:t>: ID</a:t>
              </a:r>
              <a:r>
                <a:rPr lang="ko-KR" altLang="en-US" dirty="0"/>
                <a:t>와 </a:t>
              </a:r>
              <a:r>
                <a:rPr lang="en-US" altLang="ko-KR" dirty="0"/>
                <a:t>PW</a:t>
              </a:r>
              <a:r>
                <a:rPr lang="ko-KR" altLang="en-US" dirty="0"/>
                <a:t>를 인증 받는 코드</a:t>
              </a:r>
              <a:endParaRPr lang="en-US" altLang="ko-KR" dirty="0"/>
            </a:p>
            <a:p>
              <a:r>
                <a:rPr lang="en-US" altLang="ko-KR" dirty="0" err="1" smtClean="0"/>
                <a:t>EnableSsl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:SSL</a:t>
              </a:r>
              <a:r>
                <a:rPr lang="ko-KR" altLang="en-US" dirty="0"/>
                <a:t>보안서버 사용 여부 </a:t>
              </a:r>
              <a:r>
                <a:rPr lang="ko-KR" altLang="en-US" dirty="0" smtClean="0"/>
                <a:t>확인</a:t>
              </a:r>
              <a:endParaRPr lang="en-US" altLang="ko-KR" dirty="0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1275606"/>
              <a:ext cx="3924344" cy="339863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r="11467"/>
            <a:stretch/>
          </p:blipFill>
          <p:spPr>
            <a:xfrm>
              <a:off x="368176" y="3436336"/>
              <a:ext cx="3429691" cy="1233315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50780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817273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 smtClean="0"/>
              <a:t>각 텍스트박스 내용이 공란일 </a:t>
            </a:r>
            <a:r>
              <a:rPr lang="ko-KR" altLang="en-US" dirty="0"/>
              <a:t>경우에도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42"/>
          <a:stretch/>
        </p:blipFill>
        <p:spPr bwMode="auto">
          <a:xfrm>
            <a:off x="3743432" y="1638781"/>
            <a:ext cx="4717000" cy="8186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683568" y="2765486"/>
            <a:ext cx="7776864" cy="1723503"/>
            <a:chOff x="683568" y="2765486"/>
            <a:chExt cx="7776864" cy="1723503"/>
          </a:xfrm>
        </p:grpSpPr>
        <p:sp>
          <p:nvSpPr>
            <p:cNvPr id="7" name="아래쪽 화살표 6"/>
            <p:cNvSpPr/>
            <p:nvPr/>
          </p:nvSpPr>
          <p:spPr>
            <a:xfrm>
              <a:off x="1835696" y="2765486"/>
              <a:ext cx="576064" cy="576064"/>
            </a:xfrm>
            <a:prstGeom prst="downArrow">
              <a:avLst/>
            </a:prstGeom>
            <a:gradFill>
              <a:gsLst>
                <a:gs pos="0">
                  <a:srgbClr val="9DC3E6">
                    <a:alpha val="0"/>
                  </a:srgbClr>
                </a:gs>
                <a:gs pos="33299">
                  <a:srgbClr val="9DC3E6">
                    <a:alpha val="60000"/>
                  </a:srgbClr>
                </a:gs>
                <a:gs pos="71000">
                  <a:srgbClr val="9DC3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3568" y="3765737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smtClean="0"/>
                <a:t>If</a:t>
              </a:r>
              <a:r>
                <a:rPr lang="ko-KR" altLang="en-US" dirty="0" smtClean="0"/>
                <a:t>문 사용하여 예외처리 후 정상 작동 확인</a:t>
              </a:r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47"/>
            <a:stretch/>
          </p:blipFill>
          <p:spPr bwMode="auto">
            <a:xfrm>
              <a:off x="3743430" y="2765486"/>
              <a:ext cx="4717002" cy="172350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064603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222305" y="1447229"/>
            <a:ext cx="6831283" cy="1340545"/>
            <a:chOff x="1114734" y="1519237"/>
            <a:chExt cx="6831283" cy="1340545"/>
          </a:xfrm>
        </p:grpSpPr>
        <p:sp>
          <p:nvSpPr>
            <p:cNvPr id="5" name="TextBox 4"/>
            <p:cNvSpPr txBox="1"/>
            <p:nvPr/>
          </p:nvSpPr>
          <p:spPr>
            <a:xfrm>
              <a:off x="1114734" y="2051010"/>
              <a:ext cx="3026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err="1" smtClean="0"/>
                <a:t>ComboBox</a:t>
              </a:r>
              <a:r>
                <a:rPr lang="ko-KR" altLang="en-US" dirty="0" smtClean="0"/>
                <a:t>의 </a:t>
              </a:r>
              <a:r>
                <a:rPr lang="en-US" altLang="ko-KR" dirty="0" smtClean="0"/>
                <a:t>Text</a:t>
              </a:r>
              <a:r>
                <a:rPr lang="ko-KR" altLang="en-US" dirty="0" smtClean="0"/>
                <a:t>가 입력되는 오류 발견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571999" y="1519237"/>
              <a:ext cx="3374018" cy="1340545"/>
              <a:chOff x="4571999" y="1519237"/>
              <a:chExt cx="3374018" cy="1340545"/>
            </a:xfrm>
          </p:grpSpPr>
          <p:pic>
            <p:nvPicPr>
              <p:cNvPr id="614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2"/>
              <a:stretch/>
            </p:blipFill>
            <p:spPr bwMode="auto">
              <a:xfrm>
                <a:off x="4571999" y="1519237"/>
                <a:ext cx="2396113" cy="119557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/>
              <a:srcRect r="31493"/>
              <a:stretch/>
            </p:blipFill>
            <p:spPr>
              <a:xfrm>
                <a:off x="6300192" y="1647204"/>
                <a:ext cx="1645825" cy="1212578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</p:pic>
        </p:grpSp>
      </p:grpSp>
      <p:grpSp>
        <p:nvGrpSpPr>
          <p:cNvPr id="22" name="그룹 21"/>
          <p:cNvGrpSpPr/>
          <p:nvPr/>
        </p:nvGrpSpPr>
        <p:grpSpPr>
          <a:xfrm>
            <a:off x="1078289" y="2715766"/>
            <a:ext cx="6987422" cy="1890885"/>
            <a:chOff x="1185860" y="2815381"/>
            <a:chExt cx="6987422" cy="1890885"/>
          </a:xfrm>
        </p:grpSpPr>
        <p:sp>
          <p:nvSpPr>
            <p:cNvPr id="7" name="아래쪽 화살표 6"/>
            <p:cNvSpPr/>
            <p:nvPr/>
          </p:nvSpPr>
          <p:spPr>
            <a:xfrm>
              <a:off x="2554894" y="2815381"/>
              <a:ext cx="576064" cy="576064"/>
            </a:xfrm>
            <a:prstGeom prst="downArrow">
              <a:avLst/>
            </a:prstGeom>
            <a:gradFill>
              <a:gsLst>
                <a:gs pos="0">
                  <a:srgbClr val="9DC3E6">
                    <a:alpha val="0"/>
                  </a:srgbClr>
                </a:gs>
                <a:gs pos="33299">
                  <a:srgbClr val="9DC3E6">
                    <a:alpha val="60000"/>
                  </a:srgbClr>
                </a:gs>
                <a:gs pos="71000">
                  <a:srgbClr val="9DC3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185860" y="3306113"/>
              <a:ext cx="6987422" cy="1400153"/>
              <a:chOff x="970718" y="3403845"/>
              <a:chExt cx="6987422" cy="14001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70718" y="3873089"/>
                <a:ext cx="3314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1450" indent="-171450">
                  <a:buFont typeface="Arial" panose="020B0604020202020204" pitchFamily="34" charset="0"/>
                  <a:buChar char="•"/>
                  <a:defRPr sz="120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en-US" altLang="ko-KR" dirty="0" err="1" smtClean="0"/>
                  <a:t>ComboBox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속성 탭에서 </a:t>
                </a:r>
                <a:r>
                  <a:rPr lang="en-US" altLang="ko-KR" dirty="0" err="1" smtClean="0"/>
                  <a:t>DropDownStyle</a:t>
                </a:r>
                <a:r>
                  <a:rPr lang="ko-KR" altLang="en-US" dirty="0" smtClean="0"/>
                  <a:t>을</a:t>
                </a:r>
                <a:endParaRPr lang="en-US" altLang="ko-KR" dirty="0" smtClean="0"/>
              </a:p>
              <a:p>
                <a:pPr marL="0" indent="0" algn="ctr">
                  <a:buNone/>
                </a:pPr>
                <a:r>
                  <a:rPr lang="en-US" altLang="ko-KR" dirty="0" err="1" smtClean="0"/>
                  <a:t>DropDownList</a:t>
                </a:r>
                <a:r>
                  <a:rPr lang="ko-KR" altLang="en-US" dirty="0" smtClean="0"/>
                  <a:t>로 수정 후 오류 해결</a:t>
                </a:r>
                <a:endParaRPr lang="ko-KR" altLang="en-US" dirty="0"/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4571999" y="3403845"/>
                <a:ext cx="3386141" cy="1400153"/>
                <a:chOff x="4571999" y="3114106"/>
                <a:chExt cx="3386141" cy="1400153"/>
              </a:xfrm>
            </p:grpSpPr>
            <p:pic>
              <p:nvPicPr>
                <p:cNvPr id="6148" name="Picture 4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1999" y="3114106"/>
                  <a:ext cx="2396113" cy="122010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1869"/>
                <a:stretch/>
              </p:blipFill>
              <p:spPr>
                <a:xfrm>
                  <a:off x="6300192" y="3301681"/>
                  <a:ext cx="1657948" cy="1212578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18000"/>
                    </a:prstClr>
                  </a:outerShdw>
                </a:effectLst>
              </p:spPr>
            </p:pic>
          </p:grpSp>
        </p:grpSp>
      </p:grpSp>
      <p:sp>
        <p:nvSpPr>
          <p:cNvPr id="25" name="직사각형 24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7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345756" y="445942"/>
            <a:ext cx="1457198" cy="449086"/>
            <a:chOff x="7164288" y="445942"/>
            <a:chExt cx="1457198" cy="44908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5850" y="445942"/>
              <a:ext cx="405636" cy="4056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7164288" y="679584"/>
              <a:ext cx="1080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GitHub QR-Code</a:t>
              </a:r>
              <a:endPara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86" y="1024403"/>
            <a:ext cx="5505604" cy="4082268"/>
          </a:xfrm>
          <a:prstGeom prst="rect">
            <a:avLst/>
          </a:prstGeom>
        </p:spPr>
      </p:pic>
      <p:sp>
        <p:nvSpPr>
          <p:cNvPr id="5" name="직사각형 4">
            <a:hlinkClick r:id="rId4"/>
          </p:cNvPr>
          <p:cNvSpPr/>
          <p:nvPr/>
        </p:nvSpPr>
        <p:spPr>
          <a:xfrm>
            <a:off x="7379790" y="385011"/>
            <a:ext cx="1478165" cy="51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C6F9878-777C-4CD4-9613-851CABCDFC3E}"/>
              </a:ext>
            </a:extLst>
          </p:cNvPr>
          <p:cNvSpPr txBox="1"/>
          <p:nvPr/>
        </p:nvSpPr>
        <p:spPr>
          <a:xfrm>
            <a:off x="3204319" y="2190878"/>
            <a:ext cx="2735363" cy="761745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감사합니다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366770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API + xml + mail</a:t>
            </a:r>
            <a:b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약국재고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관리 프로그램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51720" y="1578401"/>
            <a:ext cx="4887618" cy="792088"/>
            <a:chOff x="704278" y="1491630"/>
            <a:chExt cx="4887618" cy="79208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78" y="1491630"/>
              <a:ext cx="792088" cy="79208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일일이 약품 정보를 입력할 필요 없는 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/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재고 관리 프로그램 구상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01754"/>
            <a:ext cx="4853845" cy="830997"/>
            <a:chOff x="738051" y="2640853"/>
            <a:chExt cx="4853845" cy="830997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640853"/>
              <a:ext cx="3460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사용자가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DBMS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따로 사용할 필요 없이 신뢰성 있는 정보 조회 및 손쉬운 관리가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가능한 프로그램 설계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API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통한 데이터 확보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및 가용성 높은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UI&amp;UX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적용한 프로그램 제작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54" y="1779662"/>
            <a:ext cx="3149641" cy="237626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161849" y="3163824"/>
            <a:ext cx="360038" cy="440163"/>
            <a:chOff x="1926336" y="3259915"/>
            <a:chExt cx="360038" cy="440163"/>
          </a:xfrm>
        </p:grpSpPr>
        <p:sp>
          <p:nvSpPr>
            <p:cNvPr id="4" name="직사각형 3"/>
            <p:cNvSpPr/>
            <p:nvPr/>
          </p:nvSpPr>
          <p:spPr>
            <a:xfrm>
              <a:off x="1926336" y="3340038"/>
              <a:ext cx="360038" cy="3600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034355" y="325991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1</a:t>
              </a:r>
              <a:endParaRPr lang="ko-KR" altLang="en-US" sz="800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578440" y="3163824"/>
            <a:ext cx="360038" cy="436192"/>
            <a:chOff x="2335461" y="3259915"/>
            <a:chExt cx="360038" cy="436192"/>
          </a:xfrm>
        </p:grpSpPr>
        <p:sp>
          <p:nvSpPr>
            <p:cNvPr id="14" name="직사각형 13"/>
            <p:cNvSpPr/>
            <p:nvPr/>
          </p:nvSpPr>
          <p:spPr>
            <a:xfrm>
              <a:off x="2335461" y="3336067"/>
              <a:ext cx="360038" cy="360040"/>
            </a:xfrm>
            <a:prstGeom prst="rect">
              <a:avLst/>
            </a:prstGeom>
            <a:noFill/>
            <a:ln>
              <a:solidFill>
                <a:srgbClr val="62A8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443480" y="3259915"/>
              <a:ext cx="144000" cy="144000"/>
            </a:xfrm>
            <a:prstGeom prst="ellipse">
              <a:avLst/>
            </a:prstGeom>
            <a:solidFill>
              <a:srgbClr val="62A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95031" y="3163824"/>
            <a:ext cx="360038" cy="436192"/>
            <a:chOff x="2759518" y="3259915"/>
            <a:chExt cx="360038" cy="436192"/>
          </a:xfrm>
        </p:grpSpPr>
        <p:sp>
          <p:nvSpPr>
            <p:cNvPr id="11" name="직사각형 10"/>
            <p:cNvSpPr/>
            <p:nvPr/>
          </p:nvSpPr>
          <p:spPr>
            <a:xfrm>
              <a:off x="2759518" y="3336067"/>
              <a:ext cx="360038" cy="360040"/>
            </a:xfrm>
            <a:prstGeom prst="rect">
              <a:avLst/>
            </a:prstGeom>
            <a:noFill/>
            <a:ln>
              <a:solidFill>
                <a:srgbClr val="11A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67537" y="3259915"/>
              <a:ext cx="144000" cy="144000"/>
            </a:xfrm>
            <a:prstGeom prst="ellipse">
              <a:avLst/>
            </a:prstGeom>
            <a:solidFill>
              <a:srgbClr val="11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735505" y="2281029"/>
            <a:ext cx="2899322" cy="307777"/>
            <a:chOff x="4591489" y="1850320"/>
            <a:chExt cx="2899322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4807512" y="1850320"/>
              <a:ext cx="2683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제약사 정보 조회 및 추가 수정 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591489" y="1896196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735505" y="2813906"/>
            <a:ext cx="3364887" cy="307777"/>
            <a:chOff x="4591489" y="2272816"/>
            <a:chExt cx="3364887" cy="307777"/>
          </a:xfrm>
        </p:grpSpPr>
        <p:sp>
          <p:nvSpPr>
            <p:cNvPr id="18" name="TextBox 17"/>
            <p:cNvSpPr txBox="1"/>
            <p:nvPr/>
          </p:nvSpPr>
          <p:spPr>
            <a:xfrm>
              <a:off x="4807512" y="2272816"/>
              <a:ext cx="3148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원하는 조건으로 약품 정보 검색 및 주문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591489" y="2318692"/>
              <a:ext cx="216024" cy="216024"/>
            </a:xfrm>
            <a:prstGeom prst="ellipse">
              <a:avLst/>
            </a:prstGeom>
            <a:solidFill>
              <a:srgbClr val="62A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2</a:t>
              </a:r>
              <a:endParaRPr lang="ko-KR" altLang="en-US" sz="1100" b="1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742418" y="3346783"/>
            <a:ext cx="2644575" cy="307777"/>
            <a:chOff x="4598402" y="2916074"/>
            <a:chExt cx="2644575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4807512" y="2916074"/>
              <a:ext cx="2435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주문한 약품 수정 및 발주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598402" y="2961950"/>
              <a:ext cx="216024" cy="216024"/>
            </a:xfrm>
            <a:prstGeom prst="ellipse">
              <a:avLst/>
            </a:prstGeom>
            <a:solidFill>
              <a:srgbClr val="11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3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5733" y="1483214"/>
            <a:ext cx="3168352" cy="3161343"/>
            <a:chOff x="425733" y="1434569"/>
            <a:chExt cx="3168352" cy="3161343"/>
          </a:xfrm>
        </p:grpSpPr>
        <p:grpSp>
          <p:nvGrpSpPr>
            <p:cNvPr id="2" name="그룹 1"/>
            <p:cNvGrpSpPr/>
            <p:nvPr/>
          </p:nvGrpSpPr>
          <p:grpSpPr>
            <a:xfrm>
              <a:off x="539552" y="1434569"/>
              <a:ext cx="2880319" cy="2200511"/>
              <a:chOff x="539552" y="1434569"/>
              <a:chExt cx="2880319" cy="220051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2" y="1434569"/>
                <a:ext cx="2880319" cy="2200511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666413" y="1753468"/>
                <a:ext cx="2631618" cy="116832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25733" y="3723878"/>
              <a:ext cx="3168352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XElement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이용해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파일에 저장된 정보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(Comps List)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</a:t>
              </a:r>
              <a:r>
                <a:rPr lang="en-US" altLang="ko-KR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GridView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에 출력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만약 불러올 정보가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없다면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오류 </a:t>
              </a:r>
              <a:r>
                <a:rPr lang="ko-KR" altLang="en-US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메세지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출력 후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새롭게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파일을 생성해서 불러옴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98032" y="1483214"/>
            <a:ext cx="5251270" cy="3168354"/>
            <a:chOff x="3298032" y="1483214"/>
            <a:chExt cx="5251270" cy="3168354"/>
          </a:xfrm>
        </p:grpSpPr>
        <p:sp>
          <p:nvSpPr>
            <p:cNvPr id="18" name="순서도: 카드 17"/>
            <p:cNvSpPr/>
            <p:nvPr/>
          </p:nvSpPr>
          <p:spPr>
            <a:xfrm flipV="1">
              <a:off x="3298032" y="1483214"/>
              <a:ext cx="2714128" cy="3161343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5371"/>
                  </a:moveTo>
                  <a:lnTo>
                    <a:pt x="2380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7759" y="9992"/>
                  </a:lnTo>
                  <a:lnTo>
                    <a:pt x="25" y="9000"/>
                  </a:lnTo>
                  <a:cubicBezTo>
                    <a:pt x="17" y="7790"/>
                    <a:pt x="8" y="6581"/>
                    <a:pt x="0" y="537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23928" y="1750732"/>
              <a:ext cx="3638621" cy="2900836"/>
              <a:chOff x="3923928" y="1750732"/>
              <a:chExt cx="3638621" cy="290083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3928" y="1750732"/>
                <a:ext cx="3638621" cy="2900836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6783062" y="4571232"/>
                <a:ext cx="705668" cy="70944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377351" y="1483216"/>
              <a:ext cx="3171951" cy="474437"/>
              <a:chOff x="5377351" y="1483216"/>
              <a:chExt cx="3171951" cy="47443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7351" y="1483216"/>
                <a:ext cx="3171951" cy="474437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7760494" y="1866900"/>
                <a:ext cx="705668" cy="70944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976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849519" y="1472725"/>
            <a:ext cx="4708800" cy="3182321"/>
            <a:chOff x="3849519" y="1472725"/>
            <a:chExt cx="4708800" cy="31823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9519" y="1472725"/>
              <a:ext cx="4708800" cy="31823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7735589" y="4577407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5451" y="2213275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디렉터리 내에 있는 경우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변경된 정보로 </a:t>
            </a:r>
            <a:r>
              <a:rPr lang="en-US" altLang="ko-KR" dirty="0"/>
              <a:t>xml</a:t>
            </a:r>
            <a:r>
              <a:rPr lang="ko-KR" altLang="en-US" dirty="0"/>
              <a:t>파일에 </a:t>
            </a:r>
            <a:r>
              <a:rPr lang="ko-KR" altLang="en-US" dirty="0" err="1" smtClean="0"/>
              <a:t>덮어쓰기함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485451" y="3219822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없는 경우 </a:t>
            </a:r>
            <a:r>
              <a:rPr lang="en-US" altLang="ko-KR" dirty="0" err="1"/>
              <a:t>getElement</a:t>
            </a:r>
            <a:r>
              <a:rPr lang="en-US" altLang="ko-KR" dirty="0"/>
              <a:t>() </a:t>
            </a:r>
            <a:r>
              <a:rPr lang="ko-KR" altLang="en-US" dirty="0"/>
              <a:t>메서드를 통해 </a:t>
            </a:r>
            <a:r>
              <a:rPr lang="en-US" altLang="ko-KR" dirty="0"/>
              <a:t>API </a:t>
            </a:r>
            <a:r>
              <a:rPr lang="ko-KR" altLang="en-US" dirty="0"/>
              <a:t>정보를 기반으로 신규 </a:t>
            </a:r>
            <a:r>
              <a:rPr lang="en-US" altLang="ko-KR" dirty="0"/>
              <a:t>xml</a:t>
            </a:r>
            <a:r>
              <a:rPr lang="ko-KR" altLang="en-US" dirty="0"/>
              <a:t>파일 </a:t>
            </a:r>
            <a:r>
              <a:rPr lang="ko-KR" altLang="en-US" dirty="0" smtClean="0"/>
              <a:t>생성 및 저장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849791" y="1956489"/>
            <a:ext cx="4708528" cy="11137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903526" y="2513357"/>
            <a:ext cx="946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49791" y="3081339"/>
            <a:ext cx="4708528" cy="11191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3" idx="3"/>
          </p:cNvCxnSpPr>
          <p:nvPr/>
        </p:nvCxnSpPr>
        <p:spPr>
          <a:xfrm>
            <a:off x="2903526" y="3519904"/>
            <a:ext cx="945993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539552" y="4005164"/>
            <a:ext cx="2724210" cy="649881"/>
            <a:chOff x="539552" y="4005164"/>
            <a:chExt cx="2724210" cy="64988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4005164"/>
              <a:ext cx="2724210" cy="64988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2477964" y="4554485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5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712130" y="450090"/>
            <a:ext cx="7719741" cy="4313039"/>
            <a:chOff x="712130" y="450090"/>
            <a:chExt cx="7719741" cy="4313039"/>
          </a:xfrm>
        </p:grpSpPr>
        <p:grpSp>
          <p:nvGrpSpPr>
            <p:cNvPr id="34" name="그룹 33"/>
            <p:cNvGrpSpPr/>
            <p:nvPr/>
          </p:nvGrpSpPr>
          <p:grpSpPr>
            <a:xfrm>
              <a:off x="712130" y="1347614"/>
              <a:ext cx="3302896" cy="3415515"/>
              <a:chOff x="712130" y="1203598"/>
              <a:chExt cx="3302896" cy="3415515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774666" y="1203598"/>
                <a:ext cx="3110368" cy="2376264"/>
                <a:chOff x="774666" y="1203598"/>
                <a:chExt cx="3110368" cy="237626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666" y="1203598"/>
                  <a:ext cx="3110368" cy="2376264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3" name="직사각형 2"/>
                <p:cNvSpPr/>
                <p:nvPr/>
              </p:nvSpPr>
              <p:spPr>
                <a:xfrm flipH="1">
                  <a:off x="913378" y="2815175"/>
                  <a:ext cx="2831948" cy="632681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712130" y="3747079"/>
                <a:ext cx="3302896" cy="87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9388" indent="-179388"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10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defRPr>
                </a:lvl1pPr>
              </a:lstStyle>
              <a:p>
                <a:r>
                  <a:rPr lang="en-US" altLang="ko-KR" dirty="0" err="1"/>
                  <a:t>DataBoundItem</a:t>
                </a:r>
                <a:r>
                  <a:rPr lang="ko-KR" altLang="en-US" dirty="0"/>
                  <a:t>을 사용해서 원하는 정보를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클릭하면</a:t>
                </a:r>
                <a:r>
                  <a:rPr lang="en-US" altLang="ko-KR" dirty="0" smtClean="0"/>
                  <a:t> </a:t>
                </a:r>
                <a:r>
                  <a:rPr lang="ko-KR" altLang="en-US" dirty="0"/>
                  <a:t>자동으로 해당 탭에 저장된 정보를 </a:t>
                </a:r>
                <a:r>
                  <a:rPr lang="ko-KR" altLang="en-US" dirty="0" smtClean="0"/>
                  <a:t>불러옴</a:t>
                </a:r>
                <a:endParaRPr lang="en-US" altLang="ko-KR" dirty="0"/>
              </a:p>
              <a:p>
                <a:r>
                  <a:rPr lang="ko-KR" altLang="en-US" dirty="0"/>
                  <a:t>각 각의 버튼을 클릭 시 해당 기능을 수행하고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중복 방지를 위해 </a:t>
                </a:r>
                <a:r>
                  <a:rPr lang="en-US" altLang="ko-KR" dirty="0"/>
                  <a:t>Reset</a:t>
                </a:r>
                <a:r>
                  <a:rPr lang="ko-KR" altLang="en-US" dirty="0"/>
                  <a:t> 후 다시 </a:t>
                </a:r>
                <a:r>
                  <a:rPr lang="ko-KR" altLang="en-US" dirty="0" smtClean="0"/>
                  <a:t>불러옴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743660" y="450090"/>
              <a:ext cx="4688211" cy="4243321"/>
              <a:chOff x="3743660" y="613763"/>
              <a:chExt cx="4688211" cy="4243321"/>
            </a:xfrm>
          </p:grpSpPr>
          <p:sp>
            <p:nvSpPr>
              <p:cNvPr id="31" name="순서도: 카드 17"/>
              <p:cNvSpPr/>
              <p:nvPr/>
            </p:nvSpPr>
            <p:spPr>
              <a:xfrm flipV="1">
                <a:off x="3743660" y="613763"/>
                <a:ext cx="1869961" cy="4243319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6540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18 w 9977"/>
                  <a:gd name="connsiteY0" fmla="*/ 3286 h 10000"/>
                  <a:gd name="connsiteX1" fmla="*/ 6517 w 9977"/>
                  <a:gd name="connsiteY1" fmla="*/ 18 h 10000"/>
                  <a:gd name="connsiteX2" fmla="*/ 9977 w 9977"/>
                  <a:gd name="connsiteY2" fmla="*/ 0 h 10000"/>
                  <a:gd name="connsiteX3" fmla="*/ 9977 w 9977"/>
                  <a:gd name="connsiteY3" fmla="*/ 10000 h 10000"/>
                  <a:gd name="connsiteX4" fmla="*/ 7736 w 9977"/>
                  <a:gd name="connsiteY4" fmla="*/ 9992 h 10000"/>
                  <a:gd name="connsiteX5" fmla="*/ 2 w 9977"/>
                  <a:gd name="connsiteY5" fmla="*/ 9000 h 10000"/>
                  <a:gd name="connsiteX6" fmla="*/ 18 w 9977"/>
                  <a:gd name="connsiteY6" fmla="*/ 3286 h 10000"/>
                  <a:gd name="connsiteX0" fmla="*/ 16 w 9998"/>
                  <a:gd name="connsiteY0" fmla="*/ 3286 h 10000"/>
                  <a:gd name="connsiteX1" fmla="*/ 6530 w 9998"/>
                  <a:gd name="connsiteY1" fmla="*/ 18 h 10000"/>
                  <a:gd name="connsiteX2" fmla="*/ 9998 w 9998"/>
                  <a:gd name="connsiteY2" fmla="*/ 0 h 10000"/>
                  <a:gd name="connsiteX3" fmla="*/ 9998 w 9998"/>
                  <a:gd name="connsiteY3" fmla="*/ 10000 h 10000"/>
                  <a:gd name="connsiteX4" fmla="*/ 7752 w 9998"/>
                  <a:gd name="connsiteY4" fmla="*/ 9992 h 10000"/>
                  <a:gd name="connsiteX5" fmla="*/ 0 w 9998"/>
                  <a:gd name="connsiteY5" fmla="*/ 9000 h 10000"/>
                  <a:gd name="connsiteX6" fmla="*/ 16 w 9998"/>
                  <a:gd name="connsiteY6" fmla="*/ 3286 h 10000"/>
                  <a:gd name="connsiteX0" fmla="*/ 16 w 10000"/>
                  <a:gd name="connsiteY0" fmla="*/ 3286 h 10000"/>
                  <a:gd name="connsiteX1" fmla="*/ 6531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4 w 10000"/>
                  <a:gd name="connsiteY4" fmla="*/ 9992 h 10000"/>
                  <a:gd name="connsiteX5" fmla="*/ 0 w 10000"/>
                  <a:gd name="connsiteY5" fmla="*/ 4866 h 10000"/>
                  <a:gd name="connsiteX6" fmla="*/ 16 w 10000"/>
                  <a:gd name="connsiteY6" fmla="*/ 3286 h 10000"/>
                  <a:gd name="connsiteX0" fmla="*/ 16 w 10000"/>
                  <a:gd name="connsiteY0" fmla="*/ 3286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3286 h 10010"/>
                  <a:gd name="connsiteX0" fmla="*/ 16 w 10000"/>
                  <a:gd name="connsiteY0" fmla="*/ 2597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2597 h 10010"/>
                  <a:gd name="connsiteX0" fmla="*/ 50 w 10034"/>
                  <a:gd name="connsiteY0" fmla="*/ 2597 h 10010"/>
                  <a:gd name="connsiteX1" fmla="*/ 6565 w 10034"/>
                  <a:gd name="connsiteY1" fmla="*/ 18 h 10010"/>
                  <a:gd name="connsiteX2" fmla="*/ 10034 w 10034"/>
                  <a:gd name="connsiteY2" fmla="*/ 0 h 10010"/>
                  <a:gd name="connsiteX3" fmla="*/ 10034 w 10034"/>
                  <a:gd name="connsiteY3" fmla="*/ 10000 h 10010"/>
                  <a:gd name="connsiteX4" fmla="*/ 6766 w 10034"/>
                  <a:gd name="connsiteY4" fmla="*/ 10010 h 10010"/>
                  <a:gd name="connsiteX5" fmla="*/ 0 w 10034"/>
                  <a:gd name="connsiteY5" fmla="*/ 4102 h 10010"/>
                  <a:gd name="connsiteX6" fmla="*/ 50 w 10034"/>
                  <a:gd name="connsiteY6" fmla="*/ 2597 h 1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4" h="10010">
                    <a:moveTo>
                      <a:pt x="50" y="2597"/>
                    </a:moveTo>
                    <a:lnTo>
                      <a:pt x="6565" y="18"/>
                    </a:lnTo>
                    <a:lnTo>
                      <a:pt x="10034" y="0"/>
                    </a:lnTo>
                    <a:lnTo>
                      <a:pt x="10034" y="10000"/>
                    </a:lnTo>
                    <a:lnTo>
                      <a:pt x="6766" y="10010"/>
                    </a:lnTo>
                    <a:lnTo>
                      <a:pt x="0" y="4102"/>
                    </a:lnTo>
                    <a:cubicBezTo>
                      <a:pt x="33" y="3791"/>
                      <a:pt x="58" y="3807"/>
                      <a:pt x="50" y="25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992009" y="627534"/>
                <a:ext cx="3439862" cy="4229550"/>
                <a:chOff x="4926771" y="627534"/>
                <a:chExt cx="3439862" cy="4229550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9667"/>
                <a:stretch/>
              </p:blipFill>
              <p:spPr>
                <a:xfrm>
                  <a:off x="4926771" y="627534"/>
                  <a:ext cx="3439862" cy="2700941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9859" b="1965"/>
                <a:stretch/>
              </p:blipFill>
              <p:spPr>
                <a:xfrm>
                  <a:off x="4926771" y="3148041"/>
                  <a:ext cx="3439862" cy="1709043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</p:grp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73339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30610" y="1555700"/>
            <a:ext cx="7765585" cy="3032274"/>
            <a:chOff x="635779" y="1779662"/>
            <a:chExt cx="7765585" cy="303227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37" y="1789799"/>
              <a:ext cx="2753475" cy="2078095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635779" y="3939902"/>
              <a:ext cx="2664296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/>
                <a:t>Contains</a:t>
              </a:r>
              <a:r>
                <a:rPr lang="ko-KR" altLang="en-US" dirty="0"/>
                <a:t>를 사용하여 작성한 </a:t>
              </a:r>
              <a:r>
                <a:rPr lang="en-US" altLang="ko-KR" dirty="0"/>
                <a:t>Text</a:t>
              </a:r>
              <a:r>
                <a:rPr lang="ko-KR" altLang="en-US" dirty="0"/>
                <a:t>를 포함한 정보만 부분 </a:t>
              </a:r>
              <a:r>
                <a:rPr lang="ko-KR" altLang="en-US" dirty="0" smtClean="0"/>
                <a:t>검색</a:t>
              </a:r>
              <a:endParaRPr lang="en-US" altLang="ko-KR" dirty="0" smtClean="0"/>
            </a:p>
            <a:p>
              <a:r>
                <a:rPr lang="ko-KR" altLang="en-US" dirty="0" smtClean="0"/>
                <a:t>검색결과는 </a:t>
              </a:r>
              <a:r>
                <a:rPr lang="ko-KR" altLang="en-US" dirty="0"/>
                <a:t>임시 리스트에 저장 후 </a:t>
              </a:r>
              <a:r>
                <a:rPr lang="en-US" altLang="ko-KR" dirty="0" err="1"/>
                <a:t>GridView</a:t>
              </a:r>
              <a:r>
                <a:rPr lang="ko-KR" altLang="en-US" dirty="0"/>
                <a:t>에 출력</a:t>
              </a:r>
              <a:endParaRPr lang="en-US" altLang="ko-KR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15740" y="1913981"/>
              <a:ext cx="1168543" cy="169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카드 17"/>
            <p:cNvSpPr/>
            <p:nvPr/>
          </p:nvSpPr>
          <p:spPr>
            <a:xfrm flipV="1">
              <a:off x="3384282" y="1779662"/>
              <a:ext cx="1187717" cy="2974158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8990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552 h 10000"/>
                <a:gd name="connsiteX6" fmla="*/ 22 w 10022"/>
                <a:gd name="connsiteY6" fmla="*/ 899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2" h="10000">
                  <a:moveTo>
                    <a:pt x="22" y="8990"/>
                  </a:moveTo>
                  <a:lnTo>
                    <a:pt x="3975" y="16"/>
                  </a:lnTo>
                  <a:lnTo>
                    <a:pt x="10022" y="0"/>
                  </a:lnTo>
                  <a:lnTo>
                    <a:pt x="10022" y="10000"/>
                  </a:lnTo>
                  <a:lnTo>
                    <a:pt x="4079" y="9960"/>
                  </a:lnTo>
                  <a:lnTo>
                    <a:pt x="1" y="9552"/>
                  </a:lnTo>
                  <a:cubicBezTo>
                    <a:pt x="-7" y="8342"/>
                    <a:pt x="30" y="9239"/>
                    <a:pt x="22" y="899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0989" y="1789799"/>
              <a:ext cx="4490375" cy="29640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4351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819608" y="1391581"/>
            <a:ext cx="7504784" cy="3344608"/>
            <a:chOff x="819608" y="1400643"/>
            <a:chExt cx="7504784" cy="3344608"/>
          </a:xfrm>
        </p:grpSpPr>
        <p:sp>
          <p:nvSpPr>
            <p:cNvPr id="10" name="TextBox 9"/>
            <p:cNvSpPr txBox="1"/>
            <p:nvPr/>
          </p:nvSpPr>
          <p:spPr>
            <a:xfrm>
              <a:off x="1835696" y="3939902"/>
              <a:ext cx="5472608" cy="805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 err="1"/>
                <a:t>comboBox</a:t>
              </a:r>
              <a:r>
                <a:rPr lang="ko-KR" altLang="en-US" dirty="0"/>
                <a:t>에 선택된 내용에 따라 조건을 다르게 하여 검색 가능하게 </a:t>
              </a:r>
              <a:r>
                <a:rPr lang="ko-KR" altLang="en-US" dirty="0" smtClean="0"/>
                <a:t>함</a:t>
              </a:r>
              <a:endParaRPr lang="en-US" altLang="ko-KR" dirty="0"/>
            </a:p>
            <a:p>
              <a:r>
                <a:rPr lang="en-US" altLang="ko-KR" dirty="0" err="1"/>
                <a:t>RadioButton</a:t>
              </a:r>
              <a:r>
                <a:rPr lang="en-US" altLang="ko-KR" dirty="0"/>
                <a:t> </a:t>
              </a:r>
              <a:r>
                <a:rPr lang="ko-KR" altLang="en-US" dirty="0"/>
                <a:t>대신 </a:t>
              </a:r>
              <a:r>
                <a:rPr lang="en-US" altLang="ko-KR" dirty="0" err="1"/>
                <a:t>CheckBox</a:t>
              </a:r>
              <a:r>
                <a:rPr lang="ko-KR" altLang="en-US" dirty="0"/>
                <a:t>를 사용하였고</a:t>
              </a:r>
              <a:r>
                <a:rPr lang="en-US" altLang="ko-KR" dirty="0"/>
                <a:t>, </a:t>
              </a:r>
              <a:r>
                <a:rPr lang="ko-KR" altLang="en-US" dirty="0"/>
                <a:t>이중 선택을 방지하기 위해 예외 </a:t>
              </a:r>
              <a:r>
                <a:rPr lang="ko-KR" altLang="en-US" dirty="0" smtClean="0"/>
                <a:t>처리함</a:t>
              </a:r>
              <a:endParaRPr lang="en-US" altLang="ko-KR" dirty="0"/>
            </a:p>
            <a:p>
              <a:r>
                <a:rPr lang="en-US" altLang="ko-KR" dirty="0"/>
                <a:t>Stock(</a:t>
              </a:r>
              <a:r>
                <a:rPr lang="ko-KR" altLang="en-US" dirty="0"/>
                <a:t>수량</a:t>
              </a:r>
              <a:r>
                <a:rPr lang="en-US" altLang="ko-KR" dirty="0"/>
                <a:t>)</a:t>
              </a:r>
              <a:r>
                <a:rPr lang="ko-KR" altLang="en-US" dirty="0"/>
                <a:t>에 따른 오름차순 또는 내림차순 정렬 가능</a:t>
              </a:r>
              <a:endParaRPr lang="en-US" altLang="ko-KR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819608" y="1400643"/>
              <a:ext cx="7504784" cy="2346517"/>
              <a:chOff x="611560" y="1419622"/>
              <a:chExt cx="7504784" cy="2346517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11560" y="1419622"/>
                <a:ext cx="3127656" cy="2346517"/>
                <a:chOff x="5868144" y="1203597"/>
                <a:chExt cx="2783580" cy="2088375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8144" y="1203597"/>
                  <a:ext cx="2783580" cy="2088375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5900738" y="1302545"/>
                  <a:ext cx="1728787" cy="292894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순서도: 카드 17"/>
              <p:cNvSpPr/>
              <p:nvPr/>
            </p:nvSpPr>
            <p:spPr>
              <a:xfrm flipV="1">
                <a:off x="2592335" y="1419622"/>
                <a:ext cx="2159270" cy="2346517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8990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4243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0 w 18198"/>
                  <a:gd name="connsiteY0" fmla="*/ 8124 h 10000"/>
                  <a:gd name="connsiteX1" fmla="*/ 12419 w 18198"/>
                  <a:gd name="connsiteY1" fmla="*/ 16 h 10000"/>
                  <a:gd name="connsiteX2" fmla="*/ 18198 w 18198"/>
                  <a:gd name="connsiteY2" fmla="*/ 0 h 10000"/>
                  <a:gd name="connsiteX3" fmla="*/ 18198 w 18198"/>
                  <a:gd name="connsiteY3" fmla="*/ 10000 h 10000"/>
                  <a:gd name="connsiteX4" fmla="*/ 12255 w 18198"/>
                  <a:gd name="connsiteY4" fmla="*/ 9960 h 10000"/>
                  <a:gd name="connsiteX5" fmla="*/ 8177 w 18198"/>
                  <a:gd name="connsiteY5" fmla="*/ 9552 h 10000"/>
                  <a:gd name="connsiteX6" fmla="*/ 0 w 18198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20" h="10000">
                    <a:moveTo>
                      <a:pt x="22" y="8124"/>
                    </a:moveTo>
                    <a:lnTo>
                      <a:pt x="12441" y="16"/>
                    </a:lnTo>
                    <a:lnTo>
                      <a:pt x="18220" y="0"/>
                    </a:lnTo>
                    <a:lnTo>
                      <a:pt x="18220" y="10000"/>
                    </a:lnTo>
                    <a:lnTo>
                      <a:pt x="12277" y="9960"/>
                    </a:lnTo>
                    <a:lnTo>
                      <a:pt x="1" y="9525"/>
                    </a:lnTo>
                    <a:cubicBezTo>
                      <a:pt x="-7" y="9032"/>
                      <a:pt x="30" y="8373"/>
                      <a:pt x="22" y="81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  <a:alpha val="50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4067944" y="1419622"/>
                <a:ext cx="4048400" cy="2346517"/>
                <a:chOff x="3635896" y="1368400"/>
                <a:chExt cx="4048400" cy="2346517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1697"/>
                <a:stretch/>
              </p:blipFill>
              <p:spPr>
                <a:xfrm>
                  <a:off x="3635896" y="2754588"/>
                  <a:ext cx="4048400" cy="960329"/>
                </a:xfrm>
                <a:prstGeom prst="rect">
                  <a:avLst/>
                </a:prstGeom>
                <a:ln w="9525">
                  <a:noFill/>
                </a:ln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9147"/>
                <a:stretch/>
              </p:blipFill>
              <p:spPr>
                <a:xfrm>
                  <a:off x="3635896" y="1368400"/>
                  <a:ext cx="4048400" cy="1386188"/>
                </a:xfrm>
                <a:prstGeom prst="rect">
                  <a:avLst/>
                </a:prstGeom>
                <a:ln w="9525">
                  <a:noFill/>
                </a:ln>
              </p:spPr>
            </p:pic>
            <p:sp>
              <p:nvSpPr>
                <p:cNvPr id="8" name="직사각형 7"/>
                <p:cNvSpPr/>
                <p:nvPr/>
              </p:nvSpPr>
              <p:spPr>
                <a:xfrm>
                  <a:off x="3635896" y="1368400"/>
                  <a:ext cx="4048400" cy="234651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66024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</TotalTime>
  <Words>395</Words>
  <Application>Microsoft Office PowerPoint</Application>
  <PresentationFormat>화면 슬라이드 쇼(16:9)</PresentationFormat>
  <Paragraphs>67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굴림</vt:lpstr>
      <vt:lpstr>Arial</vt:lpstr>
      <vt:lpstr>맑은 고딕</vt:lpstr>
      <vt:lpstr>한수원 한돋움</vt:lpstr>
      <vt:lpstr>한수원 한돋움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.</cp:lastModifiedBy>
  <cp:revision>775</cp:revision>
  <dcterms:created xsi:type="dcterms:W3CDTF">2021-04-11T06:29:46Z</dcterms:created>
  <dcterms:modified xsi:type="dcterms:W3CDTF">2021-05-07T15:42:59Z</dcterms:modified>
</cp:coreProperties>
</file>